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4660"/>
  </p:normalViewPr>
  <p:slideViewPr>
    <p:cSldViewPr>
      <p:cViewPr varScale="1">
        <p:scale>
          <a:sx n="118" d="100"/>
          <a:sy n="118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13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48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0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42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25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1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2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73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2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2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6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DB3D-9C35-428B-8E00-600BCA067A83}" type="datetimeFigureOut">
              <a:rPr lang="nb-NO" smtClean="0"/>
              <a:t>25.09.2014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EC27-57F1-47AA-868A-3782E1A09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58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78" y="5447431"/>
            <a:ext cx="909668" cy="12571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e 4"/>
          <p:cNvGrpSpPr/>
          <p:nvPr/>
        </p:nvGrpSpPr>
        <p:grpSpPr>
          <a:xfrm>
            <a:off x="0" y="0"/>
            <a:ext cx="9170428" cy="1028700"/>
            <a:chOff x="0" y="0"/>
            <a:chExt cx="9170428" cy="10287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853" y="0"/>
              <a:ext cx="6124575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0"/>
            <a:stretch/>
          </p:blipFill>
          <p:spPr bwMode="auto">
            <a:xfrm>
              <a:off x="0" y="0"/>
              <a:ext cx="601866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ittel 1"/>
          <p:cNvSpPr txBox="1">
            <a:spLocks/>
          </p:cNvSpPr>
          <p:nvPr/>
        </p:nvSpPr>
        <p:spPr>
          <a:xfrm>
            <a:off x="2759768" y="139377"/>
            <a:ext cx="6410660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Softpest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Multitrap</a:t>
            </a:r>
            <a:endParaRPr lang="nb-NO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20804" r="21747" b="23551"/>
          <a:stretch/>
        </p:blipFill>
        <p:spPr bwMode="auto">
          <a:xfrm flipH="1">
            <a:off x="3031681" y="1412776"/>
            <a:ext cx="1416843" cy="109926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9815" y="1412776"/>
            <a:ext cx="1416843" cy="109926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 descr="M:\Prosjekt\Jordbærsnutebillen\Bilder\Bildeserie Jordbærsnutebillen\040602 Bildeserie lab\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2347" r="2899" b="-1"/>
          <a:stretch/>
        </p:blipFill>
        <p:spPr bwMode="auto">
          <a:xfrm flipH="1">
            <a:off x="4524704" y="2604527"/>
            <a:ext cx="1407063" cy="10916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-24049" y="1021314"/>
            <a:ext cx="179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Background</a:t>
            </a:r>
            <a:r>
              <a:rPr lang="nb-NO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60" y="5184414"/>
            <a:ext cx="1739020" cy="559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11" y="5279531"/>
            <a:ext cx="1228101" cy="12486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81" y="5344559"/>
            <a:ext cx="1228101" cy="12281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89" y="3761183"/>
            <a:ext cx="847025" cy="108256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tinawi\AppData\Local\Microsoft\Windows\Temporary Internet Files\Content.Outlook\7OZ5M8PQ\LAAPC_logo_0911_OK_141120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" y="5167255"/>
            <a:ext cx="1228101" cy="1231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tinawi\AppData\Local\Microsoft\Windows\Temporary Internet Files\Content.Outlook\7OZ5M8PQ\ACW_LOGO-09_e_hoch_RG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29" y="5391038"/>
            <a:ext cx="1739018" cy="10256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76" y="5833722"/>
            <a:ext cx="1585157" cy="924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6131338" y="1265437"/>
            <a:ext cx="3012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>
                <a:latin typeface="+mj-lt"/>
              </a:rPr>
              <a:t>Cause</a:t>
            </a:r>
            <a:r>
              <a:rPr lang="nb-NO" dirty="0" smtClean="0">
                <a:latin typeface="+mj-lt"/>
              </a:rPr>
              <a:t> </a:t>
            </a:r>
            <a:r>
              <a:rPr lang="nb-NO" dirty="0" err="1" smtClean="0">
                <a:latin typeface="+mj-lt"/>
              </a:rPr>
              <a:t>large</a:t>
            </a:r>
            <a:r>
              <a:rPr lang="nb-NO" dirty="0" smtClean="0">
                <a:latin typeface="+mj-lt"/>
              </a:rPr>
              <a:t> losses in </a:t>
            </a:r>
            <a:r>
              <a:rPr lang="nb-NO" dirty="0" err="1" smtClean="0">
                <a:latin typeface="+mj-lt"/>
              </a:rPr>
              <a:t>yield</a:t>
            </a:r>
            <a:r>
              <a:rPr lang="nb-NO" dirty="0" smtClean="0">
                <a:latin typeface="+mj-lt"/>
              </a:rPr>
              <a:t> </a:t>
            </a:r>
          </a:p>
          <a:p>
            <a:r>
              <a:rPr lang="nb-NO" dirty="0" smtClean="0">
                <a:latin typeface="+mj-lt"/>
              </a:rPr>
              <a:t>(10 - &gt;80%) and </a:t>
            </a:r>
            <a:r>
              <a:rPr lang="nb-NO" dirty="0" err="1" smtClean="0">
                <a:latin typeface="+mj-lt"/>
              </a:rPr>
              <a:t>quality</a:t>
            </a:r>
            <a:r>
              <a:rPr lang="nb-NO" dirty="0" smtClean="0">
                <a:latin typeface="+mj-lt"/>
              </a:rPr>
              <a:t> </a:t>
            </a:r>
            <a:r>
              <a:rPr lang="nb-NO" dirty="0" err="1" smtClean="0">
                <a:latin typeface="+mj-lt"/>
              </a:rPr>
              <a:t>of</a:t>
            </a:r>
            <a:r>
              <a:rPr lang="nb-NO" dirty="0" smtClean="0">
                <a:latin typeface="+mj-lt"/>
              </a:rPr>
              <a:t> </a:t>
            </a:r>
            <a:r>
              <a:rPr lang="nb-NO" dirty="0" err="1" smtClean="0">
                <a:latin typeface="+mj-lt"/>
              </a:rPr>
              <a:t>organically</a:t>
            </a:r>
            <a:r>
              <a:rPr lang="nb-NO" dirty="0" smtClean="0">
                <a:latin typeface="+mj-lt"/>
              </a:rPr>
              <a:t> </a:t>
            </a:r>
            <a:r>
              <a:rPr lang="nb-NO" dirty="0" err="1" smtClean="0">
                <a:latin typeface="+mj-lt"/>
              </a:rPr>
              <a:t>grown</a:t>
            </a:r>
            <a:r>
              <a:rPr lang="nb-NO" dirty="0" smtClean="0">
                <a:latin typeface="+mj-lt"/>
              </a:rPr>
              <a:t> </a:t>
            </a:r>
            <a:r>
              <a:rPr lang="nb-NO" dirty="0" err="1" smtClean="0">
                <a:latin typeface="+mj-lt"/>
              </a:rPr>
              <a:t>strawberry</a:t>
            </a:r>
            <a:r>
              <a:rPr lang="nb-NO" dirty="0" smtClean="0">
                <a:latin typeface="+mj-lt"/>
              </a:rPr>
              <a:t> and </a:t>
            </a:r>
            <a:r>
              <a:rPr lang="nb-NO" dirty="0" err="1" smtClean="0">
                <a:latin typeface="+mj-lt"/>
              </a:rPr>
              <a:t>raspberry</a:t>
            </a:r>
            <a:endParaRPr lang="nb-NO" dirty="0">
              <a:latin typeface="+mj-lt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-24049" y="1639243"/>
            <a:ext cx="303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European </a:t>
            </a:r>
            <a:r>
              <a:rPr lang="nb-NO" dirty="0" err="1" smtClean="0"/>
              <a:t>tarnished</a:t>
            </a:r>
            <a:r>
              <a:rPr lang="nb-NO" dirty="0" smtClean="0"/>
              <a:t> plant </a:t>
            </a:r>
            <a:r>
              <a:rPr lang="nb-NO" dirty="0" err="1" smtClean="0"/>
              <a:t>bug</a:t>
            </a:r>
            <a:endParaRPr lang="nb-NO" dirty="0" smtClean="0"/>
          </a:p>
          <a:p>
            <a:pPr algn="ctr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nb-NO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Lygus </a:t>
            </a:r>
            <a:r>
              <a:rPr lang="nb-NO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ruulipennis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-24050" y="2718211"/>
            <a:ext cx="303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Strawberry</a:t>
            </a:r>
            <a:r>
              <a:rPr lang="nb-NO" dirty="0" smtClean="0"/>
              <a:t> </a:t>
            </a:r>
            <a:r>
              <a:rPr lang="nb-NO" dirty="0" err="1" smtClean="0"/>
              <a:t>blossom</a:t>
            </a:r>
            <a:r>
              <a:rPr lang="nb-NO" dirty="0" smtClean="0"/>
              <a:t> </a:t>
            </a:r>
            <a:r>
              <a:rPr lang="nb-NO" dirty="0" err="1" smtClean="0"/>
              <a:t>weevil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nb-NO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Anthonomus</a:t>
            </a:r>
            <a:r>
              <a:rPr lang="nb-NO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rubi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-24049" y="3873109"/>
            <a:ext cx="303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R</a:t>
            </a:r>
            <a:r>
              <a:rPr lang="nb-NO" dirty="0" err="1" smtClean="0"/>
              <a:t>aspberry</a:t>
            </a:r>
            <a:r>
              <a:rPr lang="nb-NO" dirty="0" smtClean="0"/>
              <a:t> </a:t>
            </a:r>
            <a:r>
              <a:rPr lang="nb-NO" dirty="0" err="1" smtClean="0"/>
              <a:t>beetle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nb-NO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Byturus tomentosus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4" y="4994674"/>
            <a:ext cx="8868492" cy="17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Sylinder 18"/>
          <p:cNvSpPr txBox="1"/>
          <p:nvPr/>
        </p:nvSpPr>
        <p:spPr>
          <a:xfrm>
            <a:off x="6160242" y="2468521"/>
            <a:ext cx="2961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+mj-lt"/>
              </a:rPr>
              <a:t>Objective:</a:t>
            </a:r>
            <a:r>
              <a:rPr lang="en-US" dirty="0" smtClean="0">
                <a:latin typeface="+mj-lt"/>
              </a:rPr>
              <a:t> By exploiting natural </a:t>
            </a:r>
            <a:r>
              <a:rPr lang="en-US" dirty="0" err="1">
                <a:latin typeface="+mj-lt"/>
              </a:rPr>
              <a:t>semiochemical</a:t>
            </a:r>
            <a:r>
              <a:rPr lang="en-US" dirty="0">
                <a:latin typeface="+mj-lt"/>
              </a:rPr>
              <a:t> mechanisms of sexual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host plant </a:t>
            </a:r>
            <a:r>
              <a:rPr lang="en-US" dirty="0" smtClean="0">
                <a:latin typeface="+mj-lt"/>
              </a:rPr>
              <a:t>attraction, to </a:t>
            </a:r>
            <a:r>
              <a:rPr lang="en-US" dirty="0">
                <a:latin typeface="+mj-lt"/>
              </a:rPr>
              <a:t>develop effective </a:t>
            </a:r>
            <a:r>
              <a:rPr lang="en-US" dirty="0" smtClean="0">
                <a:latin typeface="+mj-lt"/>
              </a:rPr>
              <a:t>traps for these insect species or repealing  them from the field</a:t>
            </a:r>
            <a:endParaRPr lang="nb-NO" dirty="0">
              <a:latin typeface="+mj-lt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1840" y="3759719"/>
            <a:ext cx="1681964" cy="10849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3281" y="2587078"/>
            <a:ext cx="1433642" cy="11091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42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0" y="0"/>
            <a:ext cx="9170428" cy="1028700"/>
            <a:chOff x="0" y="0"/>
            <a:chExt cx="9170428" cy="1028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853" y="0"/>
              <a:ext cx="6124575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0"/>
            <a:stretch/>
          </p:blipFill>
          <p:spPr bwMode="auto">
            <a:xfrm>
              <a:off x="0" y="0"/>
              <a:ext cx="601866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tel 1"/>
          <p:cNvSpPr txBox="1">
            <a:spLocks/>
          </p:cNvSpPr>
          <p:nvPr/>
        </p:nvSpPr>
        <p:spPr>
          <a:xfrm>
            <a:off x="2759768" y="139377"/>
            <a:ext cx="6410660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Softpest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Multitrap</a:t>
            </a:r>
            <a:endParaRPr lang="nb-NO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0" y="1028700"/>
            <a:ext cx="192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Some results: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5496" y="1412776"/>
            <a:ext cx="9217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WP 1 - Chemical analysis of plant volatiles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The same </a:t>
            </a:r>
            <a:r>
              <a:rPr lang="en-GB" dirty="0" err="1" smtClean="0">
                <a:latin typeface="Calibri" panose="020F0502020204030204" pitchFamily="34" charset="0"/>
              </a:rPr>
              <a:t>sesquiterpenes</a:t>
            </a:r>
            <a:r>
              <a:rPr lang="en-GB" dirty="0" smtClean="0">
                <a:latin typeface="Calibri" panose="020F0502020204030204" pitchFamily="34" charset="0"/>
              </a:rPr>
              <a:t> identified in both strawberry and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      raspberry; potential insect pheromone synergists.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Possible insect repelling volatiles identified.</a:t>
            </a:r>
            <a:endParaRPr lang="en-GB" sz="500" b="1" i="1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WP 2 - Pest insects in strawberry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</a:rPr>
              <a:t>A. rubi</a:t>
            </a:r>
            <a:r>
              <a:rPr lang="en-GB" dirty="0" smtClean="0">
                <a:latin typeface="Calibri" panose="020F0502020204030204" pitchFamily="34" charset="0"/>
              </a:rPr>
              <a:t>: weevils caught throughout the growing season.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</a:rPr>
              <a:t>L. rugulipennis</a:t>
            </a:r>
            <a:r>
              <a:rPr lang="en-GB" dirty="0" smtClean="0">
                <a:latin typeface="Calibri" panose="020F0502020204030204" pitchFamily="34" charset="0"/>
              </a:rPr>
              <a:t>:  later peak catches in Denmark and UK.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      than in Norway; more generations per year in the south.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For both higher catches in the crop than in the boundary vegetation.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WP 3 - Pest insects in raspberry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</a:rPr>
              <a:t>A. rubi</a:t>
            </a:r>
            <a:r>
              <a:rPr lang="en-GB" dirty="0" smtClean="0">
                <a:latin typeface="Calibri" panose="020F0502020204030204" pitchFamily="34" charset="0"/>
              </a:rPr>
              <a:t>:   CH: peak new gen. &gt; peak overwintering gen.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            NOR: peak overwintering gen. &gt; peak new 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</a:rPr>
              <a:t>B. tomentosus</a:t>
            </a:r>
            <a:r>
              <a:rPr lang="en-GB" dirty="0" smtClean="0">
                <a:latin typeface="Calibri" panose="020F0502020204030204" pitchFamily="34" charset="0"/>
              </a:rPr>
              <a:t>: Highest catch rates between leaves development and single flower buds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Fewer damaged flowers in plots with traps than control plot.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Trap density: more severe flower damage in plots with a high compared to a low density. </a:t>
            </a:r>
            <a:endParaRPr lang="en-GB" dirty="0" smtClean="0"/>
          </a:p>
          <a:p>
            <a:r>
              <a:rPr lang="en-GB" b="1" dirty="0" smtClean="0"/>
              <a:t>WP 4  - Trap design</a:t>
            </a:r>
          </a:p>
          <a:p>
            <a:r>
              <a:rPr lang="en-GB" dirty="0" smtClean="0"/>
              <a:t>Traps with green cross vanes the most effective for trapping both </a:t>
            </a:r>
            <a:r>
              <a:rPr lang="en-GB" i="1" dirty="0" smtClean="0"/>
              <a:t>A. rubi </a:t>
            </a:r>
            <a:r>
              <a:rPr lang="en-GB" dirty="0" smtClean="0"/>
              <a:t>and </a:t>
            </a:r>
            <a:r>
              <a:rPr lang="en-GB" i="1" dirty="0" smtClean="0"/>
              <a:t>L. rugulipennis</a:t>
            </a:r>
            <a:r>
              <a:rPr lang="en-GB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u="sng" dirty="0" smtClean="0"/>
              <a:t>A. rubi</a:t>
            </a:r>
            <a:r>
              <a:rPr lang="en-GB" i="1" dirty="0" smtClean="0"/>
              <a:t>: </a:t>
            </a:r>
            <a:r>
              <a:rPr lang="en-GB" dirty="0" smtClean="0"/>
              <a:t>attracted to the traps but catch rates appears relatively low.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u="sng" dirty="0" smtClean="0"/>
              <a:t>L. rugulipennis</a:t>
            </a:r>
            <a:r>
              <a:rPr lang="en-GB" i="1" dirty="0" smtClean="0"/>
              <a:t>: </a:t>
            </a:r>
            <a:r>
              <a:rPr lang="en-GB" dirty="0" smtClean="0"/>
              <a:t>observed to walk on the cross vanes without falling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168077"/>
            <a:ext cx="2339752" cy="154797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340" y="2750230"/>
            <a:ext cx="2339752" cy="197385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028699"/>
            <a:ext cx="2339752" cy="15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0" y="0"/>
            <a:ext cx="9170428" cy="1028700"/>
            <a:chOff x="0" y="0"/>
            <a:chExt cx="9170428" cy="1028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853" y="0"/>
              <a:ext cx="6124575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0"/>
            <a:stretch/>
          </p:blipFill>
          <p:spPr bwMode="auto">
            <a:xfrm>
              <a:off x="0" y="0"/>
              <a:ext cx="601866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tel 1"/>
          <p:cNvSpPr txBox="1">
            <a:spLocks/>
          </p:cNvSpPr>
          <p:nvPr/>
        </p:nvSpPr>
        <p:spPr>
          <a:xfrm>
            <a:off x="2759768" y="139377"/>
            <a:ext cx="6410660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solidFill>
                  <a:schemeClr val="bg1">
                    <a:lumMod val="75000"/>
                  </a:schemeClr>
                </a:solidFill>
              </a:rPr>
              <a:t>Softpest </a:t>
            </a:r>
            <a:r>
              <a:rPr lang="nb-NO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Multitrap</a:t>
            </a:r>
            <a:endParaRPr lang="nb-NO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0" y="1028700"/>
            <a:ext cx="559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Recommendations</a:t>
            </a:r>
            <a:r>
              <a:rPr lang="nb-NO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to soft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berry</a:t>
            </a:r>
            <a:r>
              <a:rPr lang="nb-NO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producers:</a:t>
            </a: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10960" y="1629743"/>
            <a:ext cx="6060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Meta"/>
              </a:rPr>
              <a:t>Pest insects in strawberry </a:t>
            </a:r>
            <a:endParaRPr lang="en-GB" dirty="0" smtClean="0">
              <a:solidFill>
                <a:srgbClr val="000000"/>
              </a:solidFill>
              <a:latin typeface="Meta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Meta Normal"/>
              </a:rPr>
              <a:t>• Mount traps on the ground in the crop. </a:t>
            </a:r>
          </a:p>
          <a:p>
            <a:r>
              <a:rPr lang="en-GB" dirty="0" smtClean="0">
                <a:solidFill>
                  <a:srgbClr val="000000"/>
                </a:solidFill>
                <a:latin typeface="Meta Normal"/>
              </a:rPr>
              <a:t>• Use the green cross vane trap without the bee excluder grid to catch both species. </a:t>
            </a:r>
          </a:p>
          <a:p>
            <a:r>
              <a:rPr lang="en-GB" dirty="0" smtClean="0">
                <a:solidFill>
                  <a:srgbClr val="000000"/>
                </a:solidFill>
                <a:latin typeface="Meta Normal"/>
              </a:rPr>
              <a:t>• In perennial strawberry crops, traps should stay in the field till end of September to reduce overwinter generation</a:t>
            </a:r>
          </a:p>
          <a:p>
            <a:endParaRPr lang="en-GB" dirty="0" smtClean="0">
              <a:solidFill>
                <a:srgbClr val="000000"/>
              </a:solidFill>
              <a:latin typeface="Meta Normal"/>
            </a:endParaRPr>
          </a:p>
          <a:p>
            <a:endParaRPr lang="en-GB" dirty="0" smtClean="0">
              <a:solidFill>
                <a:srgbClr val="000000"/>
              </a:solidFill>
              <a:latin typeface="Meta Normal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Meta"/>
              </a:rPr>
              <a:t>Pest insects in raspberry </a:t>
            </a:r>
            <a:endParaRPr lang="en-GB" dirty="0" smtClean="0">
              <a:solidFill>
                <a:srgbClr val="000000"/>
              </a:solidFill>
              <a:latin typeface="Meta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Meta Normal"/>
              </a:rPr>
              <a:t>• For </a:t>
            </a:r>
            <a:r>
              <a:rPr lang="en-GB" i="1" dirty="0" smtClean="0">
                <a:solidFill>
                  <a:srgbClr val="000000"/>
                </a:solidFill>
                <a:latin typeface="Meta Normal"/>
              </a:rPr>
              <a:t>A. rubi</a:t>
            </a:r>
            <a:r>
              <a:rPr lang="en-GB" dirty="0" smtClean="0">
                <a:solidFill>
                  <a:srgbClr val="000000"/>
                </a:solidFill>
                <a:latin typeface="Meta Normal"/>
              </a:rPr>
              <a:t> mount traps on the ground</a:t>
            </a:r>
          </a:p>
          <a:p>
            <a:r>
              <a:rPr lang="en-GB" dirty="0" smtClean="0">
                <a:solidFill>
                  <a:srgbClr val="000000"/>
                </a:solidFill>
                <a:latin typeface="Meta Normal"/>
              </a:rPr>
              <a:t>• Mount </a:t>
            </a:r>
            <a:r>
              <a:rPr lang="en-GB" dirty="0">
                <a:solidFill>
                  <a:srgbClr val="000000"/>
                </a:solidFill>
                <a:latin typeface="Meta Normal"/>
              </a:rPr>
              <a:t>traps in the crop before spring emergence</a:t>
            </a:r>
          </a:p>
          <a:p>
            <a:r>
              <a:rPr lang="en-GB" dirty="0" smtClean="0">
                <a:solidFill>
                  <a:srgbClr val="000000"/>
                </a:solidFill>
                <a:latin typeface="Meta Normal"/>
              </a:rPr>
              <a:t>• To catch </a:t>
            </a:r>
            <a:r>
              <a:rPr lang="en-GB" i="1" dirty="0" smtClean="0">
                <a:solidFill>
                  <a:srgbClr val="000000"/>
                </a:solidFill>
                <a:latin typeface="Frutiger 45 Light"/>
              </a:rPr>
              <a:t>B. tomentosus: use </a:t>
            </a:r>
            <a:r>
              <a:rPr lang="en-GB" dirty="0" smtClean="0">
                <a:solidFill>
                  <a:srgbClr val="000000"/>
                </a:solidFill>
                <a:latin typeface="Meta Normal"/>
              </a:rPr>
              <a:t>traps with lures containing raspberry volatile and the beetle aggregation pheromone. </a:t>
            </a:r>
          </a:p>
          <a:p>
            <a:r>
              <a:rPr lang="en-GB" dirty="0" smtClean="0">
                <a:solidFill>
                  <a:srgbClr val="000000"/>
                </a:solidFill>
                <a:latin typeface="Meta Normal"/>
              </a:rPr>
              <a:t>• Change volatile lures on the traps before the new generation of </a:t>
            </a:r>
            <a:r>
              <a:rPr lang="en-GB" i="1" dirty="0" smtClean="0">
                <a:solidFill>
                  <a:srgbClr val="000000"/>
                </a:solidFill>
                <a:latin typeface="Frutiger 45 Light"/>
              </a:rPr>
              <a:t>A. rubi </a:t>
            </a:r>
            <a:r>
              <a:rPr lang="en-GB" dirty="0" smtClean="0">
                <a:solidFill>
                  <a:srgbClr val="000000"/>
                </a:solidFill>
                <a:latin typeface="Meta Normal"/>
              </a:rPr>
              <a:t>appear in the crop. </a:t>
            </a:r>
            <a:endParaRPr lang="en-GB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34" y="1490364"/>
            <a:ext cx="2899194" cy="19386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695" y="3568377"/>
            <a:ext cx="2862305" cy="26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416</Words>
  <Application>Microsoft Office PowerPoint</Application>
  <PresentationFormat>Skjermfremvisning (4:3)</PresentationFormat>
  <Paragraphs>46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10" baseType="lpstr">
      <vt:lpstr>Arial</vt:lpstr>
      <vt:lpstr>Calibri</vt:lpstr>
      <vt:lpstr>Candara</vt:lpstr>
      <vt:lpstr>Frutiger 45 Light</vt:lpstr>
      <vt:lpstr>Meta</vt:lpstr>
      <vt:lpstr>Meta Normal</vt:lpstr>
      <vt:lpstr>Office-tema</vt:lpstr>
      <vt:lpstr>PowerPoint-presentasjon</vt:lpstr>
      <vt:lpstr>PowerPoint-presentasjon</vt:lpstr>
      <vt:lpstr>PowerPoint-presentasjon</vt:lpstr>
    </vt:vector>
  </TitlesOfParts>
  <Company>Bioforsk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Atle Wibe</dc:creator>
  <cp:lastModifiedBy>Atle Wibe</cp:lastModifiedBy>
  <cp:revision>40</cp:revision>
  <dcterms:created xsi:type="dcterms:W3CDTF">2013-05-09T11:48:09Z</dcterms:created>
  <dcterms:modified xsi:type="dcterms:W3CDTF">2014-09-25T15:42:12Z</dcterms:modified>
</cp:coreProperties>
</file>